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5"/>
  </p:handoutMasterIdLst>
  <p:sldIdLst>
    <p:sldId id="256" r:id="rId3"/>
    <p:sldId id="257" r:id="rId5"/>
    <p:sldId id="262" r:id="rId6"/>
    <p:sldId id="258" r:id="rId7"/>
    <p:sldId id="259" r:id="rId8"/>
    <p:sldId id="260" r:id="rId9"/>
    <p:sldId id="266" r:id="rId10"/>
    <p:sldId id="267" r:id="rId11"/>
    <p:sldId id="268" r:id="rId12"/>
    <p:sldId id="269" r:id="rId13"/>
    <p:sldId id="270" r:id="rId14"/>
    <p:sldId id="261" r:id="rId15"/>
    <p:sldId id="264" r:id="rId16"/>
    <p:sldId id="278" r:id="rId17"/>
    <p:sldId id="272" r:id="rId18"/>
    <p:sldId id="273" r:id="rId19"/>
    <p:sldId id="274" r:id="rId20"/>
    <p:sldId id="275" r:id="rId21"/>
    <p:sldId id="276" r:id="rId22"/>
    <p:sldId id="277" r:id="rId23"/>
    <p:sldId id="271" r:id="rId2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06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脂肪肝，糖尿病，</a:t>
            </a:r>
            <a:r>
              <a:rPr lang="zh-CN" altLang="en-US"/>
              <a:t>心血管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（</a:t>
            </a:r>
            <a:r>
              <a:rPr lang="en-US" altLang="zh-CN"/>
              <a:t>a, relation, b</a:t>
            </a:r>
            <a:r>
              <a:rPr lang="zh-CN" altLang="en-US"/>
              <a:t>）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元绪老师建议：第一个任务不是很重要；第二个和第三个任务要侧重于发现新的关系；第四个任务预测的新代谢物，需要从化学层面提出支撑；第五个任务需要结合具体下游任务，从具体疾病</a:t>
            </a:r>
            <a:r>
              <a:rPr lang="zh-CN" altLang="en-US"/>
              <a:t>切入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标签</a:t>
            </a:r>
            <a:r>
              <a:rPr lang="zh-CN" altLang="en-US"/>
              <a:t>传播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5.xml"/><Relationship Id="rId6" Type="http://schemas.openxmlformats.org/officeDocument/2006/relationships/image" Target="../media/image13.png"/><Relationship Id="rId5" Type="http://schemas.openxmlformats.org/officeDocument/2006/relationships/tags" Target="../tags/tag4.xml"/><Relationship Id="rId4" Type="http://schemas.openxmlformats.org/officeDocument/2006/relationships/image" Target="../media/image12.png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9.xml"/><Relationship Id="rId5" Type="http://schemas.openxmlformats.org/officeDocument/2006/relationships/image" Target="../media/image15.png"/><Relationship Id="rId4" Type="http://schemas.openxmlformats.org/officeDocument/2006/relationships/tags" Target="../tags/tag8.xml"/><Relationship Id="rId3" Type="http://schemas.openxmlformats.org/officeDocument/2006/relationships/image" Target="../media/image14.png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image" Target="../media/image19.png"/><Relationship Id="rId7" Type="http://schemas.openxmlformats.org/officeDocument/2006/relationships/tags" Target="../tags/tag13.xml"/><Relationship Id="rId6" Type="http://schemas.openxmlformats.org/officeDocument/2006/relationships/image" Target="../media/image18.png"/><Relationship Id="rId5" Type="http://schemas.openxmlformats.org/officeDocument/2006/relationships/tags" Target="../tags/tag12.xml"/><Relationship Id="rId4" Type="http://schemas.openxmlformats.org/officeDocument/2006/relationships/image" Target="../media/image17.png"/><Relationship Id="rId3" Type="http://schemas.openxmlformats.org/officeDocument/2006/relationships/tags" Target="../tags/tag11.xml"/><Relationship Id="rId2" Type="http://schemas.openxmlformats.org/officeDocument/2006/relationships/image" Target="../media/image16.png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21.png"/><Relationship Id="rId11" Type="http://schemas.openxmlformats.org/officeDocument/2006/relationships/tags" Target="../tags/tag15.xml"/><Relationship Id="rId10" Type="http://schemas.openxmlformats.org/officeDocument/2006/relationships/image" Target="../media/image20.png"/><Relationship Id="rId1" Type="http://schemas.openxmlformats.org/officeDocument/2006/relationships/tags" Target="../tags/tag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effectLst/>
              </a:rPr>
              <a:t>代谢组学</a:t>
            </a:r>
            <a:r>
              <a:rPr lang="zh-CN" altLang="en-US" dirty="0">
                <a:effectLst/>
              </a:rPr>
              <a:t>讨论</a:t>
            </a:r>
            <a:endParaRPr lang="zh-CN" altLang="en-US" dirty="0">
              <a:effectLst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</a:rPr>
              <a:t>1.10</a:t>
            </a:r>
            <a:endParaRPr lang="en-US" altLang="zh-CN" dirty="0">
              <a:latin typeface="+mn-lt"/>
            </a:endParaRPr>
          </a:p>
          <a:p>
            <a:endParaRPr lang="en-US" altLang="zh-CN" dirty="0"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相关</a:t>
            </a:r>
            <a:r>
              <a:rPr lang="zh-CN" altLang="en-US"/>
              <a:t>工作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71750" y="1205230"/>
            <a:ext cx="7048500" cy="50044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91795" y="6209665"/>
            <a:ext cx="1120457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Nature Communication - 2022 - Integrating and formatting biomedical data as pre-calculated knowledge graph embeddings in the Bioteque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1. </a:t>
            </a:r>
            <a:r>
              <a:rPr lang="zh-CN" altLang="en-US"/>
              <a:t>大多数的工作主要聚焦于整合、对齐，一般对两三种</a:t>
            </a:r>
            <a:r>
              <a:rPr lang="en-US" altLang="zh-CN"/>
              <a:t>source</a:t>
            </a:r>
            <a:r>
              <a:rPr lang="zh-CN" altLang="en-US"/>
              <a:t>进行</a:t>
            </a:r>
            <a:r>
              <a:rPr lang="en-US" altLang="zh-CN"/>
              <a:t>node extraction</a:t>
            </a:r>
            <a:r>
              <a:rPr lang="zh-CN" altLang="en-US"/>
              <a:t>后构建</a:t>
            </a:r>
            <a:r>
              <a:rPr lang="en-US" altLang="zh-CN"/>
              <a:t>KG</a:t>
            </a:r>
            <a:r>
              <a:rPr lang="zh-CN" altLang="en-US"/>
              <a:t>，然后有一些可视化和</a:t>
            </a:r>
            <a:r>
              <a:rPr lang="zh-CN" altLang="en-US"/>
              <a:t>下游任务。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使用</a:t>
            </a:r>
            <a:r>
              <a:rPr lang="en-US" altLang="zh-CN"/>
              <a:t>KGE</a:t>
            </a:r>
            <a:r>
              <a:rPr lang="zh-CN" altLang="en-US"/>
              <a:t>的方法表示之后一般会做</a:t>
            </a:r>
            <a:r>
              <a:rPr lang="en-US" altLang="zh-CN"/>
              <a:t>link prediction</a:t>
            </a:r>
            <a:r>
              <a:rPr lang="zh-CN" altLang="en-US"/>
              <a:t>，但是主要是利用已有的信息去进行验证，很少会</a:t>
            </a:r>
            <a:r>
              <a:rPr lang="zh-CN" altLang="en-US"/>
              <a:t>接生物学</a:t>
            </a:r>
            <a:r>
              <a:rPr lang="zh-CN" altLang="en-US"/>
              <a:t>实验。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针对代谢，大部分已知工作是基于</a:t>
            </a:r>
            <a:r>
              <a:rPr lang="en-US" altLang="zh-CN"/>
              <a:t>pathway</a:t>
            </a:r>
            <a:r>
              <a:rPr lang="zh-CN" altLang="en-US"/>
              <a:t>，这可能与通路本身是网络结构有关，针对代谢物的表示和分析的工作较少，一方面也可能是因为研究通路的生物学意义</a:t>
            </a:r>
            <a:r>
              <a:rPr lang="zh-CN" altLang="en-US"/>
              <a:t>更大。</a:t>
            </a:r>
            <a:endParaRPr lang="zh-CN" altLang="en-US"/>
          </a:p>
          <a:p>
            <a:r>
              <a:rPr lang="en-US" altLang="zh-CN"/>
              <a:t>4. </a:t>
            </a:r>
            <a:r>
              <a:rPr lang="zh-CN" altLang="en-US"/>
              <a:t>有一些可以用的工具，比如</a:t>
            </a:r>
            <a:r>
              <a:rPr lang="en-US" altLang="zh-CN"/>
              <a:t>pykeen</a:t>
            </a:r>
            <a:r>
              <a:rPr lang="zh-CN" altLang="en-US"/>
              <a:t>，</a:t>
            </a:r>
            <a:r>
              <a:rPr lang="en-US" altLang="zh-CN"/>
              <a:t>bio2bel</a:t>
            </a:r>
            <a:r>
              <a:rPr lang="zh-CN" altLang="en-US"/>
              <a:t>等，可以尝试</a:t>
            </a:r>
            <a:r>
              <a:rPr lang="zh-CN" altLang="en-US"/>
              <a:t>使用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研究</a:t>
            </a:r>
            <a:r>
              <a:rPr lang="zh-CN" altLang="en-US"/>
              <a:t>进展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47700" y="1526540"/>
            <a:ext cx="401383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400">
                <a:sym typeface="+mn-ea"/>
              </a:rPr>
              <a:t>-&gt; </a:t>
            </a:r>
            <a:r>
              <a:rPr lang="zh-CN" altLang="en-US" sz="2400"/>
              <a:t>代谢数据</a:t>
            </a:r>
            <a:r>
              <a:rPr lang="en-US" altLang="zh-CN" sz="2400"/>
              <a:t> 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en-US" altLang="zh-CN" sz="2400"/>
              <a:t>-&gt; </a:t>
            </a:r>
            <a:r>
              <a:rPr lang="zh-CN" altLang="en-US" sz="2400"/>
              <a:t>代谢知识图谱构建</a:t>
            </a:r>
            <a:r>
              <a:rPr lang="en-US" altLang="zh-CN" sz="2400"/>
              <a:t> 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en-US" altLang="zh-CN" sz="2400"/>
              <a:t>-&gt; </a:t>
            </a:r>
            <a:r>
              <a:rPr lang="zh-CN" altLang="en-US" sz="2400"/>
              <a:t>代谢组学向量表示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en-US" altLang="zh-CN" sz="2400"/>
              <a:t>-&gt; Link Prediction 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en-US" altLang="zh-CN" sz="2400"/>
              <a:t>-&gt; </a:t>
            </a:r>
            <a:r>
              <a:rPr lang="zh-CN" altLang="en-US" sz="2400"/>
              <a:t>生物学发现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4979670" y="1584325"/>
            <a:ext cx="627062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400">
                <a:sym typeface="+mn-ea"/>
              </a:rPr>
              <a:t>HMDB </a:t>
            </a:r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√</a:t>
            </a:r>
            <a:r>
              <a:rPr lang="zh-CN" altLang="en-US" sz="2400">
                <a:sym typeface="+mn-ea"/>
              </a:rPr>
              <a:t>（</a:t>
            </a:r>
            <a:r>
              <a:rPr lang="en-US" altLang="zh-CN" sz="2400">
                <a:sym typeface="+mn-ea"/>
              </a:rPr>
              <a:t>KEGG</a:t>
            </a:r>
            <a:r>
              <a:rPr lang="zh-CN" altLang="en-US" sz="2400">
                <a:sym typeface="+mn-ea"/>
              </a:rPr>
              <a:t>）</a:t>
            </a:r>
            <a:endParaRPr lang="en-US" altLang="zh-CN" sz="240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/>
              <a:t>代谢知识图谱构建（三元组</a:t>
            </a:r>
            <a:r>
              <a:rPr lang="zh-CN" altLang="en-US" sz="2400">
                <a:latin typeface="Arial" panose="020B0604020202020204" pitchFamily="34" charset="0"/>
                <a:cs typeface="Arial" panose="020B0604020202020204" pitchFamily="34" charset="0"/>
              </a:rPr>
              <a:t>√</a:t>
            </a:r>
            <a:r>
              <a:rPr lang="zh-CN" altLang="en-US" sz="2400"/>
              <a:t>，</a:t>
            </a:r>
            <a:r>
              <a:rPr lang="zh-CN" altLang="en-US" sz="2400"/>
              <a:t>优化）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en-US" altLang="zh-CN" sz="2400"/>
              <a:t>	</a:t>
            </a:r>
            <a:r>
              <a:rPr lang="zh-CN" altLang="en-US" sz="2400"/>
              <a:t>构建流程、数据统计、可视化</a:t>
            </a:r>
            <a:r>
              <a:rPr lang="en-US" altLang="zh-CN" sz="2400"/>
              <a:t> 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zh-CN" altLang="en-US" sz="2400"/>
              <a:t>代谢组学向量表示（</a:t>
            </a:r>
            <a:r>
              <a:rPr lang="en-US" altLang="zh-CN" sz="2400"/>
              <a:t>pykeen</a:t>
            </a:r>
            <a:r>
              <a:rPr lang="zh-CN" altLang="en-US" sz="2400"/>
              <a:t>）</a:t>
            </a:r>
            <a:r>
              <a:rPr lang="zh-CN" altLang="en-US" sz="2400">
                <a:latin typeface="Arial" panose="020B0604020202020204" pitchFamily="34" charset="0"/>
                <a:cs typeface="Arial" panose="020B0604020202020204" pitchFamily="34" charset="0"/>
              </a:rPr>
              <a:t>√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en-US" altLang="zh-CN" sz="2400"/>
              <a:t>	</a:t>
            </a:r>
            <a:r>
              <a:rPr lang="zh-CN" altLang="en-US" sz="2400"/>
              <a:t>数据内部任务（预测、分类、</a:t>
            </a:r>
            <a:r>
              <a:rPr lang="zh-CN" altLang="en-US" sz="2400"/>
              <a:t>可视化）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en-US" altLang="zh-CN" sz="2400"/>
              <a:t>-&gt;</a:t>
            </a:r>
            <a:r>
              <a:rPr lang="en-US" altLang="zh-CN" sz="2400" b="1"/>
              <a:t> Link Prediction </a:t>
            </a:r>
            <a:r>
              <a:rPr lang="zh-CN" altLang="en-US" sz="2400" b="1"/>
              <a:t>疾病</a:t>
            </a:r>
            <a:r>
              <a:rPr lang="en-US" altLang="zh-CN" sz="2400" b="1"/>
              <a:t>&lt;-&gt;</a:t>
            </a:r>
            <a:r>
              <a:rPr lang="zh-CN" altLang="en-US" sz="2400" b="1"/>
              <a:t>代谢物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en-US" altLang="zh-CN" sz="2400"/>
              <a:t>	</a:t>
            </a:r>
            <a:r>
              <a:rPr lang="zh-CN" altLang="en-US" sz="2400"/>
              <a:t>调研可做的任务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en-US" altLang="zh-CN" sz="2400"/>
              <a:t>-&gt; </a:t>
            </a:r>
            <a:r>
              <a:rPr lang="zh-CN" altLang="en-US" sz="2400"/>
              <a:t>生物学发现</a:t>
            </a:r>
            <a:endParaRPr lang="en-US" altLang="zh-CN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椭圆 3"/>
          <p:cNvSpPr/>
          <p:nvPr/>
        </p:nvSpPr>
        <p:spPr>
          <a:xfrm>
            <a:off x="3071495" y="1584325"/>
            <a:ext cx="645795" cy="645795"/>
          </a:xfrm>
          <a:prstGeom prst="ellips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141855" y="2620010"/>
            <a:ext cx="645795" cy="645795"/>
          </a:xfrm>
          <a:prstGeom prst="ellips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407795" y="3756025"/>
            <a:ext cx="645795" cy="645795"/>
          </a:xfrm>
          <a:prstGeom prst="ellips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763520" y="1123950"/>
            <a:ext cx="12617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Metabolite</a:t>
            </a:r>
            <a:endParaRPr lang="en-US" altLang="zh-CN"/>
          </a:p>
        </p:txBody>
      </p:sp>
      <p:sp>
        <p:nvSpPr>
          <p:cNvPr id="8" name="椭圆 7"/>
          <p:cNvSpPr/>
          <p:nvPr/>
        </p:nvSpPr>
        <p:spPr>
          <a:xfrm>
            <a:off x="5210175" y="1584960"/>
            <a:ext cx="645795" cy="645795"/>
          </a:xfrm>
          <a:prstGeom prst="ellipse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072380" y="1202055"/>
            <a:ext cx="11188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HMDB01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97530" y="1723390"/>
            <a:ext cx="5937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root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4899660" y="1724025"/>
            <a:ext cx="12674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HMDB NO</a:t>
            </a:r>
            <a:endParaRPr lang="en-US" altLang="zh-CN"/>
          </a:p>
        </p:txBody>
      </p:sp>
      <p:cxnSp>
        <p:nvCxnSpPr>
          <p:cNvPr id="12" name="直接箭头连接符 11"/>
          <p:cNvCxnSpPr>
            <a:stCxn id="11" idx="1"/>
            <a:endCxn id="4" idx="6"/>
          </p:cNvCxnSpPr>
          <p:nvPr/>
        </p:nvCxnSpPr>
        <p:spPr>
          <a:xfrm flipH="1" flipV="1">
            <a:off x="3717290" y="1907540"/>
            <a:ext cx="1182370" cy="6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122420" y="1492250"/>
            <a:ext cx="4705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isa</a:t>
            </a:r>
            <a:endParaRPr lang="en-US" altLang="zh-CN"/>
          </a:p>
        </p:txBody>
      </p:sp>
      <p:sp>
        <p:nvSpPr>
          <p:cNvPr id="14" name="椭圆 13"/>
          <p:cNvSpPr/>
          <p:nvPr/>
        </p:nvSpPr>
        <p:spPr>
          <a:xfrm>
            <a:off x="5773420" y="3754120"/>
            <a:ext cx="645795" cy="645795"/>
          </a:xfrm>
          <a:prstGeom prst="ellipse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65140" y="3310890"/>
            <a:ext cx="12827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 B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5565140" y="3893185"/>
            <a:ext cx="10623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</a:t>
            </a:r>
            <a:endParaRPr lang="en-US" altLang="zh-CN"/>
          </a:p>
        </p:txBody>
      </p:sp>
      <p:sp>
        <p:nvSpPr>
          <p:cNvPr id="23" name="椭圆 22"/>
          <p:cNvSpPr/>
          <p:nvPr/>
        </p:nvSpPr>
        <p:spPr>
          <a:xfrm>
            <a:off x="3768090" y="4669155"/>
            <a:ext cx="645795" cy="645795"/>
          </a:xfrm>
          <a:prstGeom prst="ellipse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559810" y="4363720"/>
            <a:ext cx="12738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 A</a:t>
            </a:r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3559810" y="4809490"/>
            <a:ext cx="10623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</a:t>
            </a:r>
            <a:endParaRPr lang="en-US" altLang="zh-CN"/>
          </a:p>
        </p:txBody>
      </p:sp>
      <p:sp>
        <p:nvSpPr>
          <p:cNvPr id="26" name="椭圆 25"/>
          <p:cNvSpPr/>
          <p:nvPr/>
        </p:nvSpPr>
        <p:spPr>
          <a:xfrm>
            <a:off x="3669030" y="3126740"/>
            <a:ext cx="645795" cy="645795"/>
          </a:xfrm>
          <a:prstGeom prst="ellipse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227705" y="2743835"/>
            <a:ext cx="20618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HMDB01 Pathway</a:t>
            </a:r>
            <a:endParaRPr lang="en-US" altLang="zh-CN"/>
          </a:p>
        </p:txBody>
      </p:sp>
      <p:sp>
        <p:nvSpPr>
          <p:cNvPr id="28" name="文本框 27"/>
          <p:cNvSpPr txBox="1"/>
          <p:nvPr/>
        </p:nvSpPr>
        <p:spPr>
          <a:xfrm>
            <a:off x="3463290" y="3265805"/>
            <a:ext cx="10623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</a:t>
            </a:r>
            <a:endParaRPr lang="en-US" altLang="zh-CN"/>
          </a:p>
        </p:txBody>
      </p:sp>
      <p:sp>
        <p:nvSpPr>
          <p:cNvPr id="29" name="文本框 28"/>
          <p:cNvSpPr txBox="1"/>
          <p:nvPr/>
        </p:nvSpPr>
        <p:spPr>
          <a:xfrm>
            <a:off x="1079500" y="2620010"/>
            <a:ext cx="10623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</a:t>
            </a:r>
            <a:endParaRPr lang="en-US" altLang="zh-CN"/>
          </a:p>
        </p:txBody>
      </p:sp>
      <p:cxnSp>
        <p:nvCxnSpPr>
          <p:cNvPr id="30" name="直接箭头连接符 29"/>
          <p:cNvCxnSpPr>
            <a:stCxn id="5" idx="7"/>
            <a:endCxn id="4" idx="3"/>
          </p:cNvCxnSpPr>
          <p:nvPr/>
        </p:nvCxnSpPr>
        <p:spPr>
          <a:xfrm flipV="1">
            <a:off x="2693035" y="2135505"/>
            <a:ext cx="473075" cy="57912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2356485" y="2221865"/>
            <a:ext cx="13125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 of</a:t>
            </a:r>
            <a:endParaRPr lang="en-US" altLang="zh-CN"/>
          </a:p>
        </p:txBody>
      </p:sp>
      <p:cxnSp>
        <p:nvCxnSpPr>
          <p:cNvPr id="32" name="直接箭头连接符 31"/>
          <p:cNvCxnSpPr>
            <a:stCxn id="28" idx="1"/>
          </p:cNvCxnSpPr>
          <p:nvPr/>
        </p:nvCxnSpPr>
        <p:spPr>
          <a:xfrm flipH="1" flipV="1">
            <a:off x="2693035" y="3195955"/>
            <a:ext cx="770255" cy="254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2858770" y="3081655"/>
            <a:ext cx="534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is a</a:t>
            </a:r>
            <a:endParaRPr lang="en-US" altLang="zh-CN"/>
          </a:p>
        </p:txBody>
      </p:sp>
      <p:sp>
        <p:nvSpPr>
          <p:cNvPr id="34" name="文本框 33"/>
          <p:cNvSpPr txBox="1"/>
          <p:nvPr/>
        </p:nvSpPr>
        <p:spPr>
          <a:xfrm>
            <a:off x="3890010" y="4033520"/>
            <a:ext cx="534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is a</a:t>
            </a:r>
            <a:endParaRPr lang="en-US" altLang="zh-CN"/>
          </a:p>
        </p:txBody>
      </p:sp>
      <p:cxnSp>
        <p:nvCxnSpPr>
          <p:cNvPr id="35" name="直接箭头连接符 34"/>
          <p:cNvCxnSpPr>
            <a:stCxn id="23" idx="0"/>
          </p:cNvCxnSpPr>
          <p:nvPr/>
        </p:nvCxnSpPr>
        <p:spPr>
          <a:xfrm flipH="1" flipV="1">
            <a:off x="4003040" y="3763010"/>
            <a:ext cx="88265" cy="9061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H="1" flipV="1">
            <a:off x="4275455" y="3639185"/>
            <a:ext cx="1289685" cy="4286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4998720" y="3629025"/>
            <a:ext cx="534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is a</a:t>
            </a:r>
            <a:endParaRPr lang="en-US" altLang="zh-CN"/>
          </a:p>
        </p:txBody>
      </p:sp>
      <p:cxnSp>
        <p:nvCxnSpPr>
          <p:cNvPr id="39" name="直接箭头连接符 38"/>
          <p:cNvCxnSpPr/>
          <p:nvPr/>
        </p:nvCxnSpPr>
        <p:spPr>
          <a:xfrm flipV="1">
            <a:off x="4127500" y="2153920"/>
            <a:ext cx="1162050" cy="105029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4220210" y="2221865"/>
            <a:ext cx="13125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 of</a:t>
            </a:r>
            <a:endParaRPr lang="en-US" altLang="zh-CN"/>
          </a:p>
        </p:txBody>
      </p:sp>
      <p:sp>
        <p:nvSpPr>
          <p:cNvPr id="41" name="文本框 40"/>
          <p:cNvSpPr txBox="1"/>
          <p:nvPr/>
        </p:nvSpPr>
        <p:spPr>
          <a:xfrm>
            <a:off x="1433830" y="3895090"/>
            <a:ext cx="5937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root</a:t>
            </a:r>
            <a:endParaRPr lang="en-US" altLang="zh-CN"/>
          </a:p>
        </p:txBody>
      </p:sp>
      <p:sp>
        <p:nvSpPr>
          <p:cNvPr id="46" name="椭圆 45"/>
          <p:cNvSpPr/>
          <p:nvPr/>
        </p:nvSpPr>
        <p:spPr>
          <a:xfrm>
            <a:off x="3834130" y="5885815"/>
            <a:ext cx="645795" cy="645795"/>
          </a:xfrm>
          <a:prstGeom prst="ellipse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625850" y="5579745"/>
            <a:ext cx="9569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Value A</a:t>
            </a:r>
            <a:endParaRPr lang="en-US" altLang="zh-CN"/>
          </a:p>
        </p:txBody>
      </p:sp>
      <p:sp>
        <p:nvSpPr>
          <p:cNvPr id="48" name="文本框 47"/>
          <p:cNvSpPr txBox="1"/>
          <p:nvPr/>
        </p:nvSpPr>
        <p:spPr>
          <a:xfrm>
            <a:off x="3823970" y="6024880"/>
            <a:ext cx="7454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Value</a:t>
            </a:r>
            <a:endParaRPr lang="en-US" altLang="zh-CN"/>
          </a:p>
        </p:txBody>
      </p:sp>
      <p:cxnSp>
        <p:nvCxnSpPr>
          <p:cNvPr id="49" name="直接箭头连接符 48"/>
          <p:cNvCxnSpPr/>
          <p:nvPr/>
        </p:nvCxnSpPr>
        <p:spPr>
          <a:xfrm flipV="1">
            <a:off x="1812290" y="3192145"/>
            <a:ext cx="473075" cy="57912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1475740" y="3278505"/>
            <a:ext cx="982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value of</a:t>
            </a:r>
            <a:endParaRPr lang="en-US" altLang="zh-CN"/>
          </a:p>
        </p:txBody>
      </p:sp>
      <p:sp>
        <p:nvSpPr>
          <p:cNvPr id="51" name="椭圆 50"/>
          <p:cNvSpPr/>
          <p:nvPr/>
        </p:nvSpPr>
        <p:spPr>
          <a:xfrm>
            <a:off x="2694305" y="4251325"/>
            <a:ext cx="645795" cy="645795"/>
          </a:xfrm>
          <a:prstGeom prst="ellipse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012825" y="4897120"/>
            <a:ext cx="2662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HMDB01 Pathway value</a:t>
            </a:r>
            <a:endParaRPr lang="en-US" altLang="zh-CN"/>
          </a:p>
        </p:txBody>
      </p:sp>
      <p:sp>
        <p:nvSpPr>
          <p:cNvPr id="53" name="文本框 52"/>
          <p:cNvSpPr txBox="1"/>
          <p:nvPr/>
        </p:nvSpPr>
        <p:spPr>
          <a:xfrm>
            <a:off x="2629535" y="4390390"/>
            <a:ext cx="7454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Value</a:t>
            </a:r>
            <a:endParaRPr lang="en-US" altLang="zh-CN"/>
          </a:p>
        </p:txBody>
      </p:sp>
      <p:cxnSp>
        <p:nvCxnSpPr>
          <p:cNvPr id="54" name="直接箭头连接符 53"/>
          <p:cNvCxnSpPr/>
          <p:nvPr/>
        </p:nvCxnSpPr>
        <p:spPr>
          <a:xfrm flipH="1" flipV="1">
            <a:off x="1958975" y="4260215"/>
            <a:ext cx="770255" cy="254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2124710" y="4145915"/>
            <a:ext cx="534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is a</a:t>
            </a:r>
            <a:endParaRPr lang="en-US" altLang="zh-CN"/>
          </a:p>
        </p:txBody>
      </p:sp>
      <p:cxnSp>
        <p:nvCxnSpPr>
          <p:cNvPr id="56" name="直接箭头连接符 55"/>
          <p:cNvCxnSpPr/>
          <p:nvPr/>
        </p:nvCxnSpPr>
        <p:spPr>
          <a:xfrm flipH="1" flipV="1">
            <a:off x="3159760" y="4930775"/>
            <a:ext cx="674370" cy="11918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/>
          <p:cNvSpPr txBox="1"/>
          <p:nvPr/>
        </p:nvSpPr>
        <p:spPr>
          <a:xfrm>
            <a:off x="3047365" y="5495290"/>
            <a:ext cx="534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is a</a:t>
            </a:r>
            <a:endParaRPr lang="en-US" altLang="zh-CN"/>
          </a:p>
        </p:txBody>
      </p:sp>
      <p:cxnSp>
        <p:nvCxnSpPr>
          <p:cNvPr id="58" name="直接箭头连接符 57"/>
          <p:cNvCxnSpPr/>
          <p:nvPr/>
        </p:nvCxnSpPr>
        <p:spPr>
          <a:xfrm flipV="1">
            <a:off x="3227705" y="3629025"/>
            <a:ext cx="548640" cy="68707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/>
          <p:cNvSpPr txBox="1"/>
          <p:nvPr/>
        </p:nvSpPr>
        <p:spPr>
          <a:xfrm>
            <a:off x="2995930" y="3808730"/>
            <a:ext cx="982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value of</a:t>
            </a:r>
            <a:endParaRPr lang="en-US" altLang="zh-CN"/>
          </a:p>
        </p:txBody>
      </p:sp>
      <p:sp>
        <p:nvSpPr>
          <p:cNvPr id="60" name="文本框 59"/>
          <p:cNvSpPr txBox="1"/>
          <p:nvPr/>
        </p:nvSpPr>
        <p:spPr>
          <a:xfrm>
            <a:off x="2167890" y="2758440"/>
            <a:ext cx="5937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root</a:t>
            </a:r>
            <a:endParaRPr lang="en-US" altLang="zh-CN"/>
          </a:p>
        </p:txBody>
      </p:sp>
      <p:sp>
        <p:nvSpPr>
          <p:cNvPr id="61" name="文本框 60"/>
          <p:cNvSpPr txBox="1"/>
          <p:nvPr/>
        </p:nvSpPr>
        <p:spPr>
          <a:xfrm>
            <a:off x="662305" y="3883025"/>
            <a:ext cx="7454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Value</a:t>
            </a:r>
            <a:endParaRPr lang="en-US" altLang="zh-CN"/>
          </a:p>
        </p:txBody>
      </p:sp>
      <p:cxnSp>
        <p:nvCxnSpPr>
          <p:cNvPr id="62" name="直接箭头连接符 61"/>
          <p:cNvCxnSpPr>
            <a:stCxn id="14" idx="0"/>
            <a:endCxn id="8" idx="5"/>
          </p:cNvCxnSpPr>
          <p:nvPr/>
        </p:nvCxnSpPr>
        <p:spPr>
          <a:xfrm flipH="1" flipV="1">
            <a:off x="5761355" y="2136140"/>
            <a:ext cx="335280" cy="1617980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5532755" y="2620010"/>
            <a:ext cx="13125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 of</a:t>
            </a:r>
            <a:endParaRPr lang="en-US" altLang="zh-CN"/>
          </a:p>
        </p:txBody>
      </p:sp>
      <p:cxnSp>
        <p:nvCxnSpPr>
          <p:cNvPr id="64" name="直接箭头连接符 63"/>
          <p:cNvCxnSpPr/>
          <p:nvPr/>
        </p:nvCxnSpPr>
        <p:spPr>
          <a:xfrm flipV="1">
            <a:off x="4370705" y="2211070"/>
            <a:ext cx="1187450" cy="2593340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4413885" y="3244850"/>
            <a:ext cx="13125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pathway of</a:t>
            </a:r>
            <a:endParaRPr lang="en-US" altLang="zh-CN"/>
          </a:p>
        </p:txBody>
      </p:sp>
      <p:cxnSp>
        <p:nvCxnSpPr>
          <p:cNvPr id="66" name="直接箭头连接符 65"/>
          <p:cNvCxnSpPr>
            <a:endCxn id="23" idx="4"/>
          </p:cNvCxnSpPr>
          <p:nvPr/>
        </p:nvCxnSpPr>
        <p:spPr>
          <a:xfrm flipH="1" flipV="1">
            <a:off x="4091305" y="5314950"/>
            <a:ext cx="128905" cy="57213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/>
          <p:cNvSpPr txBox="1"/>
          <p:nvPr/>
        </p:nvSpPr>
        <p:spPr>
          <a:xfrm>
            <a:off x="3776345" y="5342890"/>
            <a:ext cx="982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value of</a:t>
            </a:r>
            <a:endParaRPr lang="en-US" altLang="zh-CN"/>
          </a:p>
        </p:txBody>
      </p:sp>
      <p:cxnSp>
        <p:nvCxnSpPr>
          <p:cNvPr id="68" name="直接箭头连接符 67"/>
          <p:cNvCxnSpPr>
            <a:endCxn id="14" idx="4"/>
          </p:cNvCxnSpPr>
          <p:nvPr/>
        </p:nvCxnSpPr>
        <p:spPr>
          <a:xfrm flipV="1">
            <a:off x="4479925" y="4399915"/>
            <a:ext cx="1616710" cy="175196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/>
          <p:cNvSpPr txBox="1"/>
          <p:nvPr/>
        </p:nvSpPr>
        <p:spPr>
          <a:xfrm>
            <a:off x="5210175" y="4669155"/>
            <a:ext cx="982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value of</a:t>
            </a:r>
            <a:endParaRPr lang="en-US" altLang="zh-CN"/>
          </a:p>
        </p:txBody>
      </p:sp>
      <p:sp>
        <p:nvSpPr>
          <p:cNvPr id="70" name="文本框 69"/>
          <p:cNvSpPr txBox="1"/>
          <p:nvPr/>
        </p:nvSpPr>
        <p:spPr>
          <a:xfrm>
            <a:off x="7863840" y="1940560"/>
            <a:ext cx="199898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rgbClr val="C00000"/>
                </a:solidFill>
              </a:rPr>
              <a:t>Ontology</a:t>
            </a:r>
            <a:endParaRPr lang="en-US" altLang="zh-CN">
              <a:solidFill>
                <a:srgbClr val="C00000"/>
              </a:solidFill>
            </a:endParaRPr>
          </a:p>
          <a:p>
            <a:endParaRPr lang="en-US" altLang="zh-CN">
              <a:solidFill>
                <a:schemeClr val="accent6"/>
              </a:solidFill>
            </a:endParaRPr>
          </a:p>
          <a:p>
            <a:r>
              <a:rPr lang="en-US" altLang="zh-CN">
                <a:solidFill>
                  <a:schemeClr val="accent6"/>
                </a:solidFill>
              </a:rPr>
              <a:t>Specific Ontology</a:t>
            </a:r>
            <a:endParaRPr lang="en-US" altLang="zh-CN">
              <a:solidFill>
                <a:schemeClr val="accent6"/>
              </a:solidFill>
            </a:endParaRPr>
          </a:p>
          <a:p>
            <a:endParaRPr lang="en-US" altLang="zh-CN">
              <a:solidFill>
                <a:schemeClr val="accent6"/>
              </a:solidFill>
            </a:endParaRPr>
          </a:p>
          <a:p>
            <a:r>
              <a:rPr lang="en-US" altLang="zh-CN">
                <a:solidFill>
                  <a:schemeClr val="accent2"/>
                </a:solidFill>
              </a:rPr>
              <a:t>HMDB Data</a:t>
            </a:r>
            <a:endParaRPr lang="en-US" altLang="zh-CN">
              <a:solidFill>
                <a:schemeClr val="accent2"/>
              </a:solidFill>
            </a:endParaRPr>
          </a:p>
        </p:txBody>
      </p:sp>
      <p:sp>
        <p:nvSpPr>
          <p:cNvPr id="71" name="标题 70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11275"/>
          </a:xfrm>
        </p:spPr>
        <p:txBody>
          <a:bodyPr/>
          <a:p>
            <a:r>
              <a:rPr lang="en-US" altLang="zh-CN">
                <a:sym typeface="+mn-ea"/>
              </a:rPr>
              <a:t>Current KG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pykeen</a:t>
            </a:r>
            <a:r>
              <a:rPr lang="zh-CN" altLang="en-US"/>
              <a:t>使用</a:t>
            </a:r>
            <a:endParaRPr lang="zh-CN" altLang="en-US"/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10565" y="1527175"/>
            <a:ext cx="3986530" cy="51460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进展（</a:t>
            </a:r>
            <a:r>
              <a:rPr lang="zh-CN" altLang="en-US"/>
              <a:t>夏堃）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14855" y="1825625"/>
            <a:ext cx="5388610" cy="4351655"/>
          </a:xfrm>
        </p:spPr>
        <p:txBody>
          <a:bodyPr>
            <a:normAutofit lnSpcReduction="10000"/>
          </a:bodyPr>
          <a:p>
            <a:r>
              <a:rPr lang="zh-CN" altLang="en-US">
                <a:sym typeface="+mn-ea"/>
              </a:rPr>
              <a:t>宇星师兄基于</a:t>
            </a:r>
            <a:r>
              <a:rPr lang="en-US" altLang="zh-CN">
                <a:sym typeface="+mn-ea"/>
              </a:rPr>
              <a:t>Json</a:t>
            </a:r>
            <a:r>
              <a:rPr lang="zh-CN" altLang="en-US">
                <a:sym typeface="+mn-ea"/>
              </a:rPr>
              <a:t>的</a:t>
            </a:r>
            <a:r>
              <a:rPr lang="en-US" altLang="zh-CN">
                <a:sym typeface="+mn-ea"/>
              </a:rPr>
              <a:t>KG</a:t>
            </a:r>
            <a:r>
              <a:rPr lang="zh-CN" altLang="en-US">
                <a:sym typeface="+mn-ea"/>
              </a:rPr>
              <a:t>代码</a:t>
            </a:r>
            <a:endParaRPr lang="zh-CN" altLang="en-US">
              <a:sym typeface="+mn-ea"/>
            </a:endParaRPr>
          </a:p>
          <a:p>
            <a:pPr lvl="1"/>
            <a:r>
              <a:rPr lang="en-US" altLang="zh-CN">
                <a:sym typeface="+mn-ea"/>
              </a:rPr>
              <a:t>Json </a:t>
            </a:r>
            <a:r>
              <a:rPr lang="zh-CN" altLang="en-US">
                <a:sym typeface="+mn-ea"/>
              </a:rPr>
              <a:t>格式代码完善</a:t>
            </a:r>
            <a:r>
              <a:rPr lang="en-US" altLang="zh-CN">
                <a:sym typeface="+mn-ea"/>
              </a:rPr>
              <a:t> </a:t>
            </a:r>
            <a:endParaRPr lang="en-US" altLang="zh-CN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修改一下展示方式和输出</a:t>
            </a:r>
            <a:endParaRPr lang="zh-CN" altLang="en-US">
              <a:sym typeface="+mn-ea"/>
            </a:endParaRPr>
          </a:p>
          <a:p>
            <a:pPr marL="457200" lvl="1" indent="0">
              <a:buNone/>
            </a:pPr>
            <a:endParaRPr lang="en-US" altLang="zh-CN"/>
          </a:p>
          <a:p>
            <a:r>
              <a:rPr lang="zh-CN" altLang="en-US">
                <a:sym typeface="+mn-ea"/>
              </a:rPr>
              <a:t>探索</a:t>
            </a:r>
            <a:r>
              <a:rPr lang="en-US" altLang="zh-CN">
                <a:sym typeface="+mn-ea"/>
              </a:rPr>
              <a:t>Pykeen</a:t>
            </a:r>
            <a:r>
              <a:rPr lang="zh-CN" altLang="en-US">
                <a:sym typeface="+mn-ea"/>
              </a:rPr>
              <a:t>使用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跳过</a:t>
            </a:r>
            <a:r>
              <a:rPr lang="en-US" altLang="zh-CN">
                <a:sym typeface="+mn-ea"/>
              </a:rPr>
              <a:t>Neo4j</a:t>
            </a:r>
            <a:endParaRPr lang="en-US" altLang="zh-CN">
              <a:sym typeface="+mn-ea"/>
            </a:endParaRPr>
          </a:p>
          <a:p>
            <a:pPr lvl="1"/>
            <a:r>
              <a:rPr lang="en-US" altLang="zh-CN">
                <a:sym typeface="+mn-ea"/>
              </a:rPr>
              <a:t>Pykeen</a:t>
            </a:r>
            <a:r>
              <a:rPr lang="zh-CN" altLang="en-US">
                <a:sym typeface="+mn-ea"/>
              </a:rPr>
              <a:t>相关模型和方法的</a:t>
            </a:r>
            <a:r>
              <a:rPr lang="zh-CN" altLang="en-US">
                <a:sym typeface="+mn-ea"/>
              </a:rPr>
              <a:t>使用</a:t>
            </a:r>
            <a:endParaRPr lang="zh-CN" altLang="en-US">
              <a:sym typeface="+mn-ea"/>
            </a:endParaRPr>
          </a:p>
          <a:p>
            <a:pPr marL="457200" lvl="1" indent="0">
              <a:buNone/>
            </a:pP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HMDB</a:t>
            </a:r>
            <a:r>
              <a:rPr lang="zh-CN" altLang="en-US">
                <a:sym typeface="+mn-ea"/>
              </a:rPr>
              <a:t>数据分析</a:t>
            </a:r>
            <a:endParaRPr lang="en-US" altLang="zh-CN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跳过</a:t>
            </a:r>
            <a:r>
              <a:rPr lang="en-US" altLang="zh-CN">
                <a:sym typeface="+mn-ea"/>
              </a:rPr>
              <a:t>neo4j</a:t>
            </a:r>
            <a:r>
              <a:rPr lang="zh-CN" altLang="en-US">
                <a:sym typeface="+mn-ea"/>
              </a:rPr>
              <a:t>，直接获取三元组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/>
              <a:t>基于规则的特征提取</a:t>
            </a:r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Json</a:t>
            </a:r>
            <a:r>
              <a:rPr lang="zh-CN" altLang="en-US"/>
              <a:t>版代码</a:t>
            </a:r>
            <a:r>
              <a:rPr lang="en-US" altLang="zh-CN"/>
              <a:t>(</a:t>
            </a:r>
            <a:r>
              <a:rPr lang="zh-CN" altLang="en-US"/>
              <a:t>宇星师兄编写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8116570" y="1268095"/>
            <a:ext cx="2862580" cy="503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</a:pPr>
            <a:r>
              <a:rPr lang="zh-CN" altLang="en-US" sz="1700" b="1"/>
              <a:t>secondary_accessions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synonyms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taxonomy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substituents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external_descriptors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experimental_properties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predicted_properties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spectra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biological_properties（</a:t>
            </a:r>
            <a:r>
              <a:rPr lang="en-US" altLang="zh-CN" sz="1700" b="1"/>
              <a:t>M</a:t>
            </a:r>
            <a:r>
              <a:rPr lang="zh-CN" altLang="en-US" sz="1700" b="1"/>
              <a:t>）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normal_concentrations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abnormal_concentrations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diseases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general_references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protein_associations</a:t>
            </a:r>
            <a:endParaRPr lang="zh-CN" altLang="en-US" sz="1700" b="1"/>
          </a:p>
          <a:p>
            <a:pPr fontAlgn="auto">
              <a:lnSpc>
                <a:spcPct val="100000"/>
              </a:lnSpc>
            </a:pPr>
            <a:r>
              <a:rPr lang="zh-CN" altLang="en-US" sz="1700" b="1"/>
              <a:t>ontology</a:t>
            </a:r>
            <a:endParaRPr lang="zh-CN" altLang="en-US" sz="1700" b="1"/>
          </a:p>
        </p:txBody>
      </p:sp>
      <p:sp>
        <p:nvSpPr>
          <p:cNvPr id="6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4814570" y="1691640"/>
            <a:ext cx="3057525" cy="708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可视化</a:t>
            </a:r>
            <a:r>
              <a:rPr lang="zh-CN" altLang="en-US"/>
              <a:t>界面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16255" y="2463800"/>
            <a:ext cx="3368040" cy="3062605"/>
          </a:xfrm>
          <a:prstGeom prst="rect">
            <a:avLst/>
          </a:prstGeom>
        </p:spPr>
      </p:pic>
      <p:sp>
        <p:nvSpPr>
          <p:cNvPr id="8" name="内容占位符 7"/>
          <p:cNvSpPr/>
          <p:nvPr>
            <p:ph idx="1"/>
          </p:nvPr>
        </p:nvSpPr>
        <p:spPr>
          <a:xfrm>
            <a:off x="776605" y="1691005"/>
            <a:ext cx="3028950" cy="709295"/>
          </a:xfrm>
        </p:spPr>
        <p:txBody>
          <a:bodyPr/>
          <a:p>
            <a:r>
              <a:rPr lang="en-US" altLang="zh-CN"/>
              <a:t>Json</a:t>
            </a:r>
            <a:r>
              <a:rPr lang="zh-CN" altLang="en-US"/>
              <a:t>数据</a:t>
            </a:r>
            <a:r>
              <a:rPr lang="zh-CN" altLang="en-US"/>
              <a:t>格式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b="26160"/>
          <a:stretch>
            <a:fillRect/>
          </a:stretch>
        </p:blipFill>
        <p:spPr>
          <a:xfrm>
            <a:off x="4848225" y="2367280"/>
            <a:ext cx="2225675" cy="331597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8116570" y="673735"/>
            <a:ext cx="3057525" cy="708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选用</a:t>
            </a:r>
            <a:r>
              <a:rPr lang="zh-CN" altLang="en-US"/>
              <a:t>指标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Json</a:t>
            </a:r>
            <a:r>
              <a:rPr lang="zh-CN" altLang="en-US">
                <a:sym typeface="+mn-ea"/>
              </a:rPr>
              <a:t>版代码</a:t>
            </a:r>
            <a:r>
              <a:rPr lang="en-US" altLang="zh-CN">
                <a:sym typeface="+mn-ea"/>
              </a:rPr>
              <a:t>  </a:t>
            </a:r>
            <a:r>
              <a:rPr lang="zh-CN" altLang="en-US">
                <a:sym typeface="+mn-ea"/>
              </a:rPr>
              <a:t>下一步修改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878070" cy="4351655"/>
          </a:xfrm>
        </p:spPr>
        <p:txBody>
          <a:bodyPr/>
          <a:p>
            <a:r>
              <a:rPr lang="zh-CN" altLang="en-US"/>
              <a:t>基于</a:t>
            </a:r>
            <a:r>
              <a:rPr lang="en-US" altLang="zh-CN"/>
              <a:t>Neo4j</a:t>
            </a:r>
            <a:r>
              <a:rPr lang="zh-CN" altLang="en-US"/>
              <a:t>的进一步</a:t>
            </a:r>
            <a:r>
              <a:rPr lang="zh-CN" altLang="en-US"/>
              <a:t>可视化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264275" y="1826895"/>
            <a:ext cx="6443980" cy="6267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跳开</a:t>
            </a:r>
            <a:r>
              <a:rPr lang="en-US" altLang="zh-CN"/>
              <a:t>Neo4j</a:t>
            </a:r>
            <a:r>
              <a:rPr lang="zh-CN" altLang="en-US"/>
              <a:t>，导出</a:t>
            </a:r>
            <a:r>
              <a:rPr lang="zh-CN" altLang="en-US"/>
              <a:t>三元组后的</a:t>
            </a:r>
            <a:r>
              <a:rPr lang="zh-CN" altLang="en-US"/>
              <a:t>分析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95680" y="2445385"/>
            <a:ext cx="3704590" cy="19678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95680" y="4638040"/>
            <a:ext cx="3619500" cy="1898650"/>
          </a:xfrm>
          <a:prstGeom prst="rect">
            <a:avLst/>
          </a:prstGeom>
        </p:spPr>
      </p:pic>
      <p:sp>
        <p:nvSpPr>
          <p:cNvPr id="7" name="内容占位符 2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612890" y="2701290"/>
            <a:ext cx="5579110" cy="3312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三元组：</a:t>
            </a:r>
            <a:endParaRPr lang="zh-CN" altLang="en-US"/>
          </a:p>
          <a:p>
            <a:pPr marL="457200" lvl="1" indent="0">
              <a:buNone/>
            </a:pPr>
            <a:r>
              <a:rPr lang="zh-CN" altLang="en-US"/>
              <a:t>头节点、关系、尾</a:t>
            </a:r>
            <a:r>
              <a:rPr lang="zh-CN" altLang="en-US"/>
              <a:t>节点</a:t>
            </a:r>
            <a:endParaRPr lang="zh-CN" altLang="en-US"/>
          </a:p>
          <a:p>
            <a:pPr marL="457200" lvl="1" indent="0">
              <a:buNone/>
            </a:pPr>
            <a:r>
              <a:rPr lang="zh-CN" altLang="en-US"/>
              <a:t>是对关联性的一种表征</a:t>
            </a:r>
            <a:r>
              <a:rPr lang="zh-CN" altLang="en-US"/>
              <a:t>方式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得到三元组后，</a:t>
            </a:r>
            <a:endParaRPr lang="zh-CN" altLang="en-US"/>
          </a:p>
          <a:p>
            <a:pPr marL="457200" lvl="1" indent="0">
              <a:buNone/>
            </a:pPr>
            <a:r>
              <a:rPr lang="zh-CN" altLang="en-US"/>
              <a:t>向量化</a:t>
            </a:r>
            <a:endParaRPr lang="zh-CN" altLang="en-US"/>
          </a:p>
          <a:p>
            <a:pPr marL="457200" lvl="1" indent="0">
              <a:buNone/>
            </a:pPr>
            <a:r>
              <a:rPr lang="zh-CN" altLang="en-US"/>
              <a:t>聚类等</a:t>
            </a:r>
            <a:r>
              <a:rPr lang="zh-CN" altLang="en-US"/>
              <a:t>任务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Pykeen</a:t>
            </a:r>
            <a:r>
              <a:rPr lang="zh-CN" altLang="en-US"/>
              <a:t>、</a:t>
            </a:r>
            <a:r>
              <a:rPr lang="en-US" altLang="zh-CN"/>
              <a:t>B</a:t>
            </a:r>
            <a:r>
              <a:rPr lang="en-US" altLang="zh-CN"/>
              <a:t>iokeen</a:t>
            </a:r>
            <a:endParaRPr lang="en-US" altLang="zh-C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探索</a:t>
            </a:r>
            <a:r>
              <a:rPr lang="en-US" altLang="zh-CN"/>
              <a:t>Pykeen</a:t>
            </a:r>
            <a:r>
              <a:rPr lang="zh-CN" altLang="en-US"/>
              <a:t>使用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Pykeen</a:t>
            </a:r>
            <a:r>
              <a:rPr lang="zh-CN" altLang="en-US"/>
              <a:t>用于知识图谱分析，支持三元组作为</a:t>
            </a:r>
            <a:r>
              <a:rPr lang="zh-CN" altLang="en-US"/>
              <a:t>输入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36525" y="2608580"/>
            <a:ext cx="3060065" cy="21602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594100" y="2726055"/>
            <a:ext cx="3904615" cy="19253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86725" y="2797175"/>
            <a:ext cx="3749675" cy="1854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36525" y="5393055"/>
            <a:ext cx="2908300" cy="7842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3806190" y="5393055"/>
            <a:ext cx="3330575" cy="58610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8180070" y="4968240"/>
            <a:ext cx="3677920" cy="14274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HMDB</a:t>
            </a:r>
            <a:r>
              <a:rPr lang="zh-CN" altLang="en-US"/>
              <a:t>数据</a:t>
            </a:r>
            <a:r>
              <a:rPr lang="zh-CN" altLang="en-US"/>
              <a:t>分析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1955" y="1825625"/>
            <a:ext cx="11790045" cy="5116830"/>
          </a:xfrm>
        </p:spPr>
        <p:txBody>
          <a:bodyPr>
            <a:normAutofit lnSpcReduction="10000"/>
          </a:bodyPr>
          <a:p>
            <a:r>
              <a:rPr lang="zh-CN" altLang="en-US"/>
              <a:t>这个部分是针对</a:t>
            </a:r>
            <a:r>
              <a:rPr lang="en-US" altLang="zh-CN"/>
              <a:t>HMDB</a:t>
            </a:r>
            <a:r>
              <a:rPr lang="zh-CN" altLang="en-US"/>
              <a:t>做的系统性</a:t>
            </a:r>
            <a:r>
              <a:rPr lang="zh-CN" altLang="en-US"/>
              <a:t>分析</a:t>
            </a:r>
            <a:endParaRPr lang="zh-CN" altLang="en-US"/>
          </a:p>
          <a:p>
            <a:r>
              <a:rPr lang="zh-CN" altLang="en-US"/>
              <a:t>在数据库中挖掘到信息，后续用深度学习任务或生物实验方式</a:t>
            </a:r>
            <a:r>
              <a:rPr lang="zh-CN" altLang="en-US"/>
              <a:t>验证</a:t>
            </a:r>
            <a:endParaRPr lang="zh-CN" altLang="en-US"/>
          </a:p>
          <a:p>
            <a:r>
              <a:rPr lang="zh-CN" altLang="en-US"/>
              <a:t>目前包含</a:t>
            </a:r>
            <a:r>
              <a:rPr lang="zh-CN" altLang="en-US"/>
              <a:t>模态：</a:t>
            </a:r>
            <a:endParaRPr lang="zh-CN" altLang="en-US"/>
          </a:p>
          <a:p>
            <a:pPr lvl="1"/>
            <a:r>
              <a:rPr lang="zh-CN" altLang="en-US"/>
              <a:t>定量数据</a:t>
            </a:r>
            <a:r>
              <a:rPr lang="en-US" altLang="zh-CN"/>
              <a:t> </a:t>
            </a:r>
            <a:endParaRPr lang="en-US" altLang="zh-CN"/>
          </a:p>
          <a:p>
            <a:pPr lvl="2"/>
            <a:r>
              <a:rPr lang="zh-CN" altLang="en-US" sz="2160"/>
              <a:t>如分子量、密度（等物理性质）</a:t>
            </a:r>
            <a:endParaRPr lang="zh-CN" altLang="en-US" sz="2160"/>
          </a:p>
          <a:p>
            <a:pPr lvl="2"/>
            <a:r>
              <a:rPr lang="zh-CN" altLang="en-US" sz="2160"/>
              <a:t>这些数据直接比较大小、排序，甚至作为最后聚类的一维</a:t>
            </a:r>
            <a:r>
              <a:rPr lang="zh-CN" altLang="en-US" sz="2160"/>
              <a:t>数据</a:t>
            </a:r>
            <a:endParaRPr lang="zh-CN" altLang="en-US" sz="2160"/>
          </a:p>
          <a:p>
            <a:pPr lvl="1"/>
            <a:r>
              <a:rPr lang="zh-CN" altLang="en-US"/>
              <a:t>指向信息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同种关联，如</a:t>
            </a:r>
            <a:r>
              <a:rPr lang="en-US" altLang="zh-CN">
                <a:sym typeface="+mn-ea"/>
              </a:rPr>
              <a:t>secondary accession</a:t>
            </a:r>
            <a:r>
              <a:rPr lang="zh-CN" altLang="en-US">
                <a:sym typeface="+mn-ea"/>
              </a:rPr>
              <a:t>（代表不同代谢物之间关系），可以转换为关联度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不同关联，如代谢物指向疾病、指向生物样本等</a:t>
            </a:r>
            <a:endParaRPr lang="zh-CN" altLang="en-US"/>
          </a:p>
          <a:p>
            <a:pPr lvl="1"/>
            <a:r>
              <a:rPr lang="zh-CN" altLang="en-US"/>
              <a:t>文本</a:t>
            </a:r>
            <a:r>
              <a:rPr lang="zh-CN" altLang="en-US"/>
              <a:t>描述</a:t>
            </a:r>
            <a:endParaRPr lang="zh-CN" altLang="en-US"/>
          </a:p>
          <a:p>
            <a:pPr lvl="2"/>
            <a:r>
              <a:rPr lang="zh-CN" altLang="en-US"/>
              <a:t>通常是</a:t>
            </a:r>
            <a:r>
              <a:rPr lang="en-US" altLang="zh-CN"/>
              <a:t>description</a:t>
            </a:r>
            <a:r>
              <a:rPr lang="zh-CN" altLang="en-US"/>
              <a:t>为</a:t>
            </a:r>
            <a:r>
              <a:rPr lang="en-US" altLang="zh-CN"/>
              <a:t>key</a:t>
            </a:r>
            <a:r>
              <a:rPr lang="zh-CN" altLang="en-US"/>
              <a:t>，以文本形式出现，如果要用，则要分词、关键词等自然语言</a:t>
            </a:r>
            <a:r>
              <a:rPr lang="zh-CN" altLang="en-US"/>
              <a:t>处理</a:t>
            </a:r>
            <a:endParaRPr lang="zh-CN" altLang="en-US"/>
          </a:p>
          <a:p>
            <a:pPr lvl="1"/>
            <a:r>
              <a:rPr lang="zh-CN" altLang="en-US"/>
              <a:t>其他</a:t>
            </a:r>
            <a:r>
              <a:rPr lang="zh-CN" altLang="en-US"/>
              <a:t>类型</a:t>
            </a:r>
            <a:endParaRPr lang="zh-CN" altLang="en-US"/>
          </a:p>
          <a:p>
            <a:pPr lvl="2"/>
            <a:r>
              <a:rPr lang="zh-CN" altLang="en-US"/>
              <a:t>如</a:t>
            </a:r>
            <a:r>
              <a:rPr lang="en-US" altLang="zh-CN"/>
              <a:t>SMILES</a:t>
            </a:r>
            <a:r>
              <a:rPr lang="zh-CN" altLang="en-US"/>
              <a:t>、</a:t>
            </a:r>
            <a:r>
              <a:rPr lang="en-US" altLang="zh-CN"/>
              <a:t>InChI</a:t>
            </a:r>
            <a:r>
              <a:rPr lang="zh-CN" altLang="en-US"/>
              <a:t>等化学结构式、标记物的生物类别、属性、样本标签</a:t>
            </a:r>
            <a:r>
              <a:rPr lang="zh-CN" altLang="en-US"/>
              <a:t>等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整体</a:t>
            </a:r>
            <a:r>
              <a:rPr lang="zh-CN" altLang="en-US"/>
              <a:t>思路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1739265"/>
            <a:ext cx="10515600" cy="24041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7700" y="6308725"/>
            <a:ext cx="38538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https://cthoyt.com/research/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20090" y="4566285"/>
            <a:ext cx="104432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/>
              <a:t>代谢数据（代谢物、代谢通路）</a:t>
            </a:r>
            <a:r>
              <a:rPr lang="en-US" altLang="zh-CN"/>
              <a:t> -&gt; </a:t>
            </a:r>
            <a:r>
              <a:rPr lang="zh-CN" altLang="en-US"/>
              <a:t>代谢知识图谱构建</a:t>
            </a:r>
            <a:r>
              <a:rPr lang="en-US" altLang="zh-CN"/>
              <a:t> -&gt; </a:t>
            </a:r>
            <a:r>
              <a:rPr lang="zh-CN" altLang="en-US"/>
              <a:t>代谢</a:t>
            </a:r>
            <a:r>
              <a:rPr lang="zh-CN" altLang="en-US"/>
              <a:t>组学向量表示（</a:t>
            </a:r>
            <a:r>
              <a:rPr lang="en-US" altLang="zh-CN"/>
              <a:t>Meta2vec</a:t>
            </a:r>
            <a:r>
              <a:rPr lang="zh-CN" altLang="en-US"/>
              <a:t>）</a:t>
            </a:r>
            <a:r>
              <a:rPr lang="en-US" altLang="zh-CN"/>
              <a:t> </a:t>
            </a:r>
            <a:endParaRPr lang="en-US" altLang="zh-CN"/>
          </a:p>
          <a:p>
            <a:pPr>
              <a:lnSpc>
                <a:spcPct val="150000"/>
              </a:lnSpc>
            </a:pPr>
            <a:r>
              <a:rPr lang="en-US" altLang="zh-CN"/>
              <a:t>-&gt; Link Prediction -&gt; </a:t>
            </a:r>
            <a:r>
              <a:rPr lang="zh-CN" altLang="en-US"/>
              <a:t>生物学</a:t>
            </a:r>
            <a:r>
              <a:rPr lang="zh-CN" altLang="en-US"/>
              <a:t>发现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HMDB</a:t>
            </a:r>
            <a:r>
              <a:rPr lang="zh-CN" altLang="en-US"/>
              <a:t>数据</a:t>
            </a:r>
            <a:r>
              <a:rPr lang="zh-CN" altLang="en-US"/>
              <a:t>分析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1955" y="1470660"/>
            <a:ext cx="11790045" cy="5533390"/>
          </a:xfrm>
        </p:spPr>
        <p:txBody>
          <a:bodyPr>
            <a:normAutofit fontScale="70000"/>
          </a:bodyPr>
          <a:p>
            <a:pPr fontAlgn="auto">
              <a:lnSpc>
                <a:spcPct val="150000"/>
              </a:lnSpc>
            </a:pPr>
            <a:r>
              <a:rPr lang="zh-CN" altLang="en-US"/>
              <a:t>一些初步</a:t>
            </a:r>
            <a:r>
              <a:rPr lang="zh-CN" altLang="en-US"/>
              <a:t>思路：</a:t>
            </a:r>
            <a:endParaRPr lang="zh-CN" altLang="en-US"/>
          </a:p>
          <a:p>
            <a:pPr lvl="1" fontAlgn="auto">
              <a:lnSpc>
                <a:spcPct val="150000"/>
              </a:lnSpc>
            </a:pPr>
            <a:r>
              <a:rPr lang="en-US" altLang="zh-CN"/>
              <a:t>1. </a:t>
            </a:r>
            <a:r>
              <a:rPr lang="zh-CN" altLang="en-US"/>
              <a:t>对</a:t>
            </a:r>
            <a:r>
              <a:rPr lang="zh-CN" altLang="en-US" b="1"/>
              <a:t>特定代谢物</a:t>
            </a:r>
            <a:r>
              <a:rPr lang="en-US" altLang="zh-CN"/>
              <a:t>A</a:t>
            </a:r>
            <a:r>
              <a:rPr lang="zh-CN" altLang="en-US"/>
              <a:t>自身的深入分析，通过性质、特性、共有特点，分析整个图中其他类似</a:t>
            </a:r>
            <a:r>
              <a:rPr lang="en-US" altLang="zh-CN"/>
              <a:t>A</a:t>
            </a:r>
            <a:r>
              <a:rPr lang="zh-CN" altLang="en-US"/>
              <a:t>的代谢物，进行比对分析</a:t>
            </a:r>
            <a:r>
              <a:rPr lang="en-US" altLang="zh-CN"/>
              <a:t>     </a:t>
            </a:r>
            <a:endParaRPr lang="zh-CN" altLang="en-US"/>
          </a:p>
          <a:p>
            <a:pPr lvl="1" fontAlgn="auto">
              <a:lnSpc>
                <a:spcPct val="150000"/>
              </a:lnSpc>
            </a:pPr>
            <a:r>
              <a:rPr lang="en-US" altLang="zh-CN"/>
              <a:t>2. </a:t>
            </a:r>
            <a:r>
              <a:rPr lang="zh-CN" altLang="en-US"/>
              <a:t>对</a:t>
            </a:r>
            <a:r>
              <a:rPr lang="zh-CN" altLang="en-US" b="1"/>
              <a:t>特定生物样本</a:t>
            </a:r>
            <a:r>
              <a:rPr lang="zh-CN" altLang="en-US"/>
              <a:t>进行研究，同时含有多种代谢物，而这些代谢物与不同疾病相关，那可以将这种生物样本同时用于检测这些疾病，如泛癌。</a:t>
            </a:r>
            <a:endParaRPr lang="zh-CN" altLang="en-US"/>
          </a:p>
          <a:p>
            <a:pPr lvl="1" fontAlgn="auto">
              <a:lnSpc>
                <a:spcPct val="150000"/>
              </a:lnSpc>
            </a:pPr>
            <a:r>
              <a:rPr lang="en-US" altLang="zh-CN"/>
              <a:t>3. </a:t>
            </a:r>
            <a:r>
              <a:rPr lang="zh-CN" altLang="en-US"/>
              <a:t>对</a:t>
            </a:r>
            <a:r>
              <a:rPr lang="zh-CN" altLang="en-US" b="1"/>
              <a:t>特定疾病</a:t>
            </a:r>
            <a:r>
              <a:rPr lang="zh-CN" altLang="en-US"/>
              <a:t>进行研究，归并出所有和该疾病相关的代谢物、生物样本，进行聚类、相关性分析或生物</a:t>
            </a:r>
            <a:r>
              <a:rPr lang="zh-CN" altLang="en-US"/>
              <a:t>实验</a:t>
            </a:r>
            <a:endParaRPr lang="zh-CN" altLang="en-US"/>
          </a:p>
          <a:p>
            <a:pPr lvl="1" fontAlgn="auto">
              <a:lnSpc>
                <a:spcPct val="150000"/>
              </a:lnSpc>
            </a:pPr>
            <a:r>
              <a:rPr lang="zh-CN" altLang="en-US"/>
              <a:t>（下面这两个可能不靠谱有些</a:t>
            </a:r>
            <a:r>
              <a:rPr lang="zh-CN" altLang="en-US"/>
              <a:t>大胆）</a:t>
            </a:r>
            <a:endParaRPr lang="zh-CN" altLang="en-US"/>
          </a:p>
          <a:p>
            <a:pPr lvl="1" fontAlgn="auto">
              <a:lnSpc>
                <a:spcPct val="150000"/>
              </a:lnSpc>
            </a:pPr>
            <a:r>
              <a:rPr lang="en-US" altLang="zh-CN"/>
              <a:t>4. </a:t>
            </a:r>
            <a:r>
              <a:rPr lang="zh-CN" altLang="en-US"/>
              <a:t>如果我们可以用图谱结构表示不同代谢物之间关系，那么在这个图谱某些节点（未开发），是不是可以用图谱去预测？预测疾病可能和哪些衍生物有关？甚至直接预测新的衍生物的出现？</a:t>
            </a:r>
            <a:r>
              <a:rPr lang="en-US" altLang="zh-CN"/>
              <a:t> </a:t>
            </a:r>
            <a:endParaRPr lang="zh-CN" altLang="en-US"/>
          </a:p>
          <a:p>
            <a:pPr lvl="1" fontAlgn="auto">
              <a:lnSpc>
                <a:spcPct val="150000"/>
              </a:lnSpc>
            </a:pPr>
            <a:r>
              <a:rPr lang="en-US" altLang="zh-CN"/>
              <a:t>5. </a:t>
            </a:r>
            <a:r>
              <a:rPr lang="zh-CN" altLang="en-US"/>
              <a:t>挑战某些现行的分类。也许某些化合物的归类和命名，并不符合实际应用。从机器的视角，可以跳出现有知识的一些约束。</a:t>
            </a:r>
            <a:endParaRPr lang="zh-CN" altLang="en-US"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目标</a:t>
            </a:r>
            <a:r>
              <a:rPr lang="en-US" altLang="zh-CN"/>
              <a:t>/</a:t>
            </a:r>
            <a:r>
              <a:rPr lang="zh-CN" altLang="en-US"/>
              <a:t>安排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年前和夏堃完成</a:t>
            </a:r>
            <a:r>
              <a:rPr lang="en-US" altLang="zh-CN"/>
              <a:t>HMDB</a:t>
            </a:r>
            <a:r>
              <a:rPr lang="zh-CN" altLang="en-US"/>
              <a:t>知识图谱构建和</a:t>
            </a:r>
            <a:r>
              <a:rPr lang="en-US" altLang="zh-CN"/>
              <a:t>KGE</a:t>
            </a:r>
            <a:r>
              <a:rPr lang="zh-CN" altLang="en-US"/>
              <a:t>，出一版数据统计和结果</a:t>
            </a:r>
            <a:r>
              <a:rPr lang="zh-CN" altLang="en-US"/>
              <a:t>展示</a:t>
            </a:r>
            <a:endParaRPr lang="zh-CN" altLang="en-US"/>
          </a:p>
          <a:p>
            <a:r>
              <a:rPr lang="zh-CN" altLang="en-US"/>
              <a:t>年后寻找一些生物学场景，基于生物学场景使用</a:t>
            </a:r>
            <a:r>
              <a:rPr lang="en-US" altLang="zh-CN"/>
              <a:t>KG</a:t>
            </a:r>
            <a:endParaRPr lang="en-US" altLang="zh-CN"/>
          </a:p>
          <a:p>
            <a:r>
              <a:rPr lang="zh-CN" altLang="en-US"/>
              <a:t>佳琦配合做一些数据分析及可视化的</a:t>
            </a:r>
            <a:r>
              <a:rPr lang="zh-CN" altLang="en-US"/>
              <a:t>工作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相关工具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pykeen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47700" y="6177280"/>
            <a:ext cx="1008570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Bioinformatics - 2019 - BioKEEN a library for learning and evaluating biological knowledge graph embeddings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7700" y="2707005"/>
            <a:ext cx="9149715" cy="30092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相似</a:t>
            </a:r>
            <a:r>
              <a:rPr lang="zh-CN" altLang="en-US"/>
              <a:t>工作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49605" y="6212840"/>
            <a:ext cx="1051369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t>Briefings in Bioinformatics - 2021 - PharmKG</a:t>
            </a:r>
            <a:r>
              <a:rPr lang="en-US" altLang="zh-CN"/>
              <a:t>:</a:t>
            </a:r>
            <a:r>
              <a:t> a dedicated knowledge graph benchmark for bomedical data mining</a:t>
            </a:r>
          </a:p>
        </p:txBody>
      </p:sp>
      <p:pic>
        <p:nvPicPr>
          <p:cNvPr id="7" name="内容占位符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8970" y="1315720"/>
            <a:ext cx="10514330" cy="45408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180840" y="1584325"/>
            <a:ext cx="26193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Chemical Gene Disease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相</a:t>
            </a:r>
            <a:r>
              <a:rPr lang="zh-CN" altLang="en-US">
                <a:sym typeface="+mn-ea"/>
              </a:rPr>
              <a:t>关工作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80185" y="1584325"/>
            <a:ext cx="8851265" cy="43516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1645" y="6076315"/>
            <a:ext cx="104565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Bioinformatics - 2017 - Neuro-symbolic representation learning on biological knowledge graphs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相</a:t>
            </a:r>
            <a:r>
              <a:rPr lang="zh-CN" altLang="en-US"/>
              <a:t>关工作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1419225"/>
            <a:ext cx="4890770" cy="48336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99745" y="6252845"/>
            <a:ext cx="1100264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npj Systems Biology and Applications - 2018 - ComPath an ecosystem for exploring, analyzing, and curating mappings across pathway databases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367780" y="737235"/>
            <a:ext cx="43688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https://compath.scai.fraunhofer.de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620" y="1795145"/>
            <a:ext cx="6157595" cy="40824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Compath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2180" y="1268095"/>
            <a:ext cx="9865995" cy="53695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367780" y="737235"/>
            <a:ext cx="43688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https://compath.scai.fraunhofer.de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Compath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rcRect r="-117" b="-62"/>
          <a:stretch>
            <a:fillRect/>
          </a:stretch>
        </p:blipFill>
        <p:spPr>
          <a:xfrm>
            <a:off x="1778635" y="1238885"/>
            <a:ext cx="8253730" cy="551751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367780" y="737235"/>
            <a:ext cx="43688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https://compath.scai.fraunhofer.de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相关</a:t>
            </a:r>
            <a:r>
              <a:rPr lang="zh-CN" altLang="en-US"/>
              <a:t>工作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62685" y="1452880"/>
            <a:ext cx="9865995" cy="47066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47700" y="6290945"/>
            <a:ext cx="105156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BMC Bioinformatics - 2019 - PathMe merging and exploring mechanistic pathway knowledge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  <p:tag name="KSO_WM_UNIT_PLACING_PICTURE_USER_VIEWPORT" val="{&quot;height&quot;:7500,&quot;width&quot;:8250}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2884</Words>
  <Application>WPS 表格</Application>
  <PresentationFormat>宽屏</PresentationFormat>
  <Paragraphs>237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Office 主题​​</vt:lpstr>
      <vt:lpstr>PowerPoint 演示文稿</vt:lpstr>
      <vt:lpstr>PowerPoint 演示文稿</vt:lpstr>
      <vt:lpstr>PowerPoint 演示文稿</vt:lpstr>
      <vt:lpstr>整体思路</vt:lpstr>
      <vt:lpstr>PowerPoint 演示文稿</vt:lpstr>
      <vt:lpstr>PowerPoint 演示文稿</vt:lpstr>
      <vt:lpstr>PowerPoint 演示文稿</vt:lpstr>
      <vt:lpstr>Compath</vt:lpstr>
      <vt:lpstr>PowerPoint 演示文稿</vt:lpstr>
      <vt:lpstr>PowerPoint 演示文稿</vt:lpstr>
      <vt:lpstr>PowerPoint 演示文稿</vt:lpstr>
      <vt:lpstr>PowerPoint 演示文稿</vt:lpstr>
      <vt:lpstr>相似工作</vt:lpstr>
      <vt:lpstr>pykeen使用</vt:lpstr>
      <vt:lpstr>汇报内容</vt:lpstr>
      <vt:lpstr>Json版代码(宇星师兄编写)</vt:lpstr>
      <vt:lpstr>Json版代码  下一步修改</vt:lpstr>
      <vt:lpstr>探索Pykeen使用</vt:lpstr>
      <vt:lpstr>HMDB数据分析</vt:lpstr>
      <vt:lpstr>HMDB数据分析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Colton</cp:lastModifiedBy>
  <cp:revision>11</cp:revision>
  <dcterms:created xsi:type="dcterms:W3CDTF">2023-01-10T13:06:49Z</dcterms:created>
  <dcterms:modified xsi:type="dcterms:W3CDTF">2023-01-10T13:06:49Z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2052-5.1.0.7657</vt:lpwstr>
  </property>
  <property fmtid="{D5CDD505-2E9C-101B-9397-08002B2CF9AE}" pid="3" name="ICV">
    <vt:lpwstr>063BE250459B9A8A8719BD6319D63580</vt:lpwstr>
  </property>
</Properties>
</file>

<file path=docProps/thumbnail.jpeg>
</file>